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4"/>
  </p:notesMasterIdLst>
  <p:sldIdLst>
    <p:sldId id="256" r:id="rId5"/>
    <p:sldId id="257" r:id="rId6"/>
    <p:sldId id="284"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5AB60-4C0B-B897-FA01-DF3D6B8F183C}" v="5" dt="2024-11-04T13:54:10.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1"/>
  </p:normalViewPr>
  <p:slideViewPr>
    <p:cSldViewPr snapToGrid="0">
      <p:cViewPr varScale="1">
        <p:scale>
          <a:sx n="137" d="100"/>
          <a:sy n="137" d="100"/>
        </p:scale>
        <p:origin x="9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h Boucaud" userId="S::nayah.boucaud53@login.cuny.edu::1a39a15c-e4da-41ee-8dd9-9a157f478c59" providerId="AD" clId="Web-{43A5AB60-4C0B-B897-FA01-DF3D6B8F183C}"/>
    <pc:docChg chg="addSld modSld">
      <pc:chgData name="Nayah Boucaud" userId="S::nayah.boucaud53@login.cuny.edu::1a39a15c-e4da-41ee-8dd9-9a157f478c59" providerId="AD" clId="Web-{43A5AB60-4C0B-B897-FA01-DF3D6B8F183C}" dt="2024-11-04T13:54:05.723" v="4" actId="20577"/>
      <pc:docMkLst>
        <pc:docMk/>
      </pc:docMkLst>
      <pc:sldChg chg="modSp">
        <pc:chgData name="Nayah Boucaud" userId="S::nayah.boucaud53@login.cuny.edu::1a39a15c-e4da-41ee-8dd9-9a157f478c59" providerId="AD" clId="Web-{43A5AB60-4C0B-B897-FA01-DF3D6B8F183C}" dt="2024-11-04T13:53:59.020" v="2" actId="20577"/>
        <pc:sldMkLst>
          <pc:docMk/>
          <pc:sldMk cId="0" sldId="257"/>
        </pc:sldMkLst>
        <pc:spChg chg="mod">
          <ac:chgData name="Nayah Boucaud" userId="S::nayah.boucaud53@login.cuny.edu::1a39a15c-e4da-41ee-8dd9-9a157f478c59" providerId="AD" clId="Web-{43A5AB60-4C0B-B897-FA01-DF3D6B8F183C}" dt="2024-11-04T13:53:59.020" v="2" actId="20577"/>
          <ac:spMkLst>
            <pc:docMk/>
            <pc:sldMk cId="0" sldId="257"/>
            <ac:spMk id="62" creationId="{00000000-0000-0000-0000-000000000000}"/>
          </ac:spMkLst>
        </pc:spChg>
      </pc:sldChg>
      <pc:sldChg chg="modSp add replId">
        <pc:chgData name="Nayah Boucaud" userId="S::nayah.boucaud53@login.cuny.edu::1a39a15c-e4da-41ee-8dd9-9a157f478c59" providerId="AD" clId="Web-{43A5AB60-4C0B-B897-FA01-DF3D6B8F183C}" dt="2024-11-04T13:54:05.723" v="4" actId="20577"/>
        <pc:sldMkLst>
          <pc:docMk/>
          <pc:sldMk cId="2014072266" sldId="284"/>
        </pc:sldMkLst>
        <pc:spChg chg="mod">
          <ac:chgData name="Nayah Boucaud" userId="S::nayah.boucaud53@login.cuny.edu::1a39a15c-e4da-41ee-8dd9-9a157f478c59" providerId="AD" clId="Web-{43A5AB60-4C0B-B897-FA01-DF3D6B8F183C}" dt="2024-11-04T13:54:05.723" v="4" actId="20577"/>
          <ac:spMkLst>
            <pc:docMk/>
            <pc:sldMk cId="2014072266" sldId="284"/>
            <ac:spMk id="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13eb8b44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13eb8b44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13eb8b44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13eb8b4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13eb8b442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13eb8b44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13eb8b44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13eb8b44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113eb8b442_1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113eb8b442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13eb8b442_1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13eb8b442_1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13eb8b442_1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113eb8b442_1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13eb8b442_1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13eb8b442_1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13eb8b442_1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13eb8b442_1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13eb8b442_1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13eb8b442_1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13eb8b44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13eb8b4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113eb8b442_1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113eb8b442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13eb8b442_1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113eb8b442_1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113eb8b442_1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113eb8b442_1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13eb8b442_1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13eb8b442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113eb8b442_1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13eb8b442_1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13eb8b442_1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13eb8b442_1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113eb8b442_1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13eb8b442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113eb8b442_1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113eb8b442_1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13eb8b442_1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13eb8b442_1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113eb8b442_1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113eb8b442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13eb8b44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13eb8b4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97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039b9f853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39b9f85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113eb8b442_1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113eb8b442_1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113eb8b44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113eb8b44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13eb8b44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13eb8b44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113eb8b44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113eb8b44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113eb8b44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113eb8b44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_YPScrckx28"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SVM Modeling Techniques </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lnSpc>
                <a:spcPct val="115000"/>
              </a:lnSpc>
              <a:spcBef>
                <a:spcPts val="700"/>
              </a:spcBef>
              <a:spcAft>
                <a:spcPts val="0"/>
              </a:spcAft>
              <a:buNone/>
            </a:pPr>
            <a:r>
              <a:rPr lang="en" sz="1800" b="1">
                <a:solidFill>
                  <a:srgbClr val="2A1A00"/>
                </a:solidFill>
              </a:rPr>
              <a:t>CUNY LaGuardia Community College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Kernel Types: Linear Kernels</a:t>
            </a:r>
            <a:endParaRPr/>
          </a:p>
        </p:txBody>
      </p:sp>
      <p:sp>
        <p:nvSpPr>
          <p:cNvPr id="103" name="Google Shape;103;p21"/>
          <p:cNvSpPr txBox="1">
            <a:spLocks noGrp="1"/>
          </p:cNvSpPr>
          <p:nvPr>
            <p:ph type="body" idx="1"/>
          </p:nvPr>
        </p:nvSpPr>
        <p:spPr>
          <a:xfrm>
            <a:off x="311700" y="1152475"/>
            <a:ext cx="4415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Imagine you have data like this:</a:t>
            </a:r>
            <a:endParaRPr/>
          </a:p>
          <a:p>
            <a:pPr marL="0" lvl="0" indent="0" algn="l" rtl="0">
              <a:spcBef>
                <a:spcPts val="1200"/>
              </a:spcBef>
              <a:spcAft>
                <a:spcPts val="1200"/>
              </a:spcAft>
              <a:buNone/>
            </a:pPr>
            <a:r>
              <a:rPr lang="en"/>
              <a:t>Due to the natural linear divide between  the data points, a linear hyperplane can be chosen to separate the data. </a:t>
            </a:r>
            <a:endParaRPr/>
          </a:p>
        </p:txBody>
      </p:sp>
      <p:pic>
        <p:nvPicPr>
          <p:cNvPr id="104" name="Google Shape;104;p21"/>
          <p:cNvPicPr preferRelativeResize="0"/>
          <p:nvPr/>
        </p:nvPicPr>
        <p:blipFill rotWithShape="1">
          <a:blip r:embed="rId3">
            <a:alphaModFix/>
          </a:blip>
          <a:srcRect t="3325"/>
          <a:stretch/>
        </p:blipFill>
        <p:spPr>
          <a:xfrm>
            <a:off x="4572000" y="1135100"/>
            <a:ext cx="3924300"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Kernel Types: Radial Basis Function (RBF) Kernels</a:t>
            </a:r>
            <a:endParaRPr/>
          </a:p>
        </p:txBody>
      </p:sp>
      <p:sp>
        <p:nvSpPr>
          <p:cNvPr id="110" name="Google Shape;110;p22"/>
          <p:cNvSpPr txBox="1">
            <a:spLocks noGrp="1"/>
          </p:cNvSpPr>
          <p:nvPr>
            <p:ph type="body" idx="1"/>
          </p:nvPr>
        </p:nvSpPr>
        <p:spPr>
          <a:xfrm>
            <a:off x="311700" y="10923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However, sometimes you have data like this, such as in cases of object recognition or signal processing, where the internal separation is complex instead of linear. In cases like this, the kernel must also be raised to three dimensions, so that it can then be linearly seperable. </a:t>
            </a:r>
            <a:endParaRPr/>
          </a:p>
        </p:txBody>
      </p:sp>
      <p:pic>
        <p:nvPicPr>
          <p:cNvPr id="111" name="Google Shape;111;p22"/>
          <p:cNvPicPr preferRelativeResize="0"/>
          <p:nvPr/>
        </p:nvPicPr>
        <p:blipFill>
          <a:blip r:embed="rId3">
            <a:alphaModFix/>
          </a:blip>
          <a:stretch>
            <a:fillRect/>
          </a:stretch>
        </p:blipFill>
        <p:spPr>
          <a:xfrm>
            <a:off x="1164625" y="2386625"/>
            <a:ext cx="6644975" cy="264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Kernel Types: Polynomial Kernel</a:t>
            </a:r>
            <a:endParaRPr/>
          </a:p>
          <a:p>
            <a:pPr marL="0" lvl="0" indent="0" algn="l" rtl="0">
              <a:spcBef>
                <a:spcPts val="0"/>
              </a:spcBef>
              <a:spcAft>
                <a:spcPts val="0"/>
              </a:spcAft>
              <a:buNone/>
            </a:pPr>
            <a:endParaRPr/>
          </a:p>
        </p:txBody>
      </p:sp>
      <p:sp>
        <p:nvSpPr>
          <p:cNvPr id="117" name="Google Shape;11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 real world data cases, many complex patterns will arise when trying to create optimal hyperplanes. Polynomial kernels are used to map data into polynomial dimensions to make data into linearly separable data. </a:t>
            </a:r>
            <a:endParaRPr/>
          </a:p>
        </p:txBody>
      </p:sp>
      <p:pic>
        <p:nvPicPr>
          <p:cNvPr id="118" name="Google Shape;118;p23"/>
          <p:cNvPicPr preferRelativeResize="0"/>
          <p:nvPr/>
        </p:nvPicPr>
        <p:blipFill>
          <a:blip r:embed="rId3">
            <a:alphaModFix/>
          </a:blip>
          <a:stretch>
            <a:fillRect/>
          </a:stretch>
        </p:blipFill>
        <p:spPr>
          <a:xfrm>
            <a:off x="1146050" y="2233825"/>
            <a:ext cx="6273425" cy="275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Model Training</a:t>
            </a:r>
            <a:endParaRPr/>
          </a:p>
        </p:txBody>
      </p:sp>
      <p:grpSp>
        <p:nvGrpSpPr>
          <p:cNvPr id="124" name="Google Shape;124;p24"/>
          <p:cNvGrpSpPr/>
          <p:nvPr/>
        </p:nvGrpSpPr>
        <p:grpSpPr>
          <a:xfrm>
            <a:off x="5632317" y="1189775"/>
            <a:ext cx="3305700" cy="3483050"/>
            <a:chOff x="5632317" y="1189775"/>
            <a:chExt cx="3305700" cy="3483050"/>
          </a:xfrm>
        </p:grpSpPr>
        <p:sp>
          <p:nvSpPr>
            <p:cNvPr id="125" name="Google Shape;125;p24"/>
            <p:cNvSpPr/>
            <p:nvPr/>
          </p:nvSpPr>
          <p:spPr>
            <a:xfrm>
              <a:off x="5632317" y="1189775"/>
              <a:ext cx="3305700" cy="669000"/>
            </a:xfrm>
            <a:prstGeom prst="chevron">
              <a:avLst>
                <a:gd name="adj" fmla="val 50000"/>
              </a:avLst>
            </a:prstGeom>
            <a:solidFill>
              <a:srgbClr val="D837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Training and Prediction</a:t>
              </a:r>
              <a:endParaRPr>
                <a:solidFill>
                  <a:srgbClr val="FFFFFF"/>
                </a:solidFill>
                <a:latin typeface="Roboto"/>
                <a:ea typeface="Roboto"/>
                <a:cs typeface="Roboto"/>
                <a:sym typeface="Roboto"/>
              </a:endParaRPr>
            </a:p>
          </p:txBody>
        </p:sp>
        <p:sp>
          <p:nvSpPr>
            <p:cNvPr id="126" name="Google Shape;126;p24"/>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latin typeface="Roboto"/>
                  <a:ea typeface="Roboto"/>
                  <a:cs typeface="Roboto"/>
                  <a:sym typeface="Roboto"/>
                </a:rPr>
                <a:t>SVM learns from the training data, adjusting parameters to minimize errors while keeping the widest margin possible.</a:t>
              </a:r>
              <a:endParaRPr sz="1200">
                <a:latin typeface="Roboto"/>
                <a:ea typeface="Roboto"/>
                <a:cs typeface="Roboto"/>
                <a:sym typeface="Roboto"/>
              </a:endParaRPr>
            </a:p>
            <a:p>
              <a:pPr marL="0" lvl="0" indent="0" algn="l" rtl="0">
                <a:lnSpc>
                  <a:spcPct val="115000"/>
                </a:lnSpc>
                <a:spcBef>
                  <a:spcPts val="1200"/>
                </a:spcBef>
                <a:spcAft>
                  <a:spcPts val="1200"/>
                </a:spcAft>
                <a:buNone/>
              </a:pPr>
              <a:r>
                <a:rPr lang="en" sz="1200">
                  <a:latin typeface="Roboto"/>
                  <a:ea typeface="Roboto"/>
                  <a:cs typeface="Roboto"/>
                  <a:sym typeface="Roboto"/>
                </a:rPr>
                <a:t>With the trained model, SVM can classify new, unseen data points based on which side of the hyperplane they fall on.</a:t>
              </a:r>
              <a:endParaRPr sz="1200">
                <a:latin typeface="Roboto"/>
                <a:ea typeface="Roboto"/>
                <a:cs typeface="Roboto"/>
                <a:sym typeface="Roboto"/>
              </a:endParaRPr>
            </a:p>
          </p:txBody>
        </p:sp>
      </p:grpSp>
      <p:grpSp>
        <p:nvGrpSpPr>
          <p:cNvPr id="127" name="Google Shape;127;p24"/>
          <p:cNvGrpSpPr/>
          <p:nvPr/>
        </p:nvGrpSpPr>
        <p:grpSpPr>
          <a:xfrm>
            <a:off x="0" y="1189989"/>
            <a:ext cx="3546900" cy="3482836"/>
            <a:chOff x="0" y="1189989"/>
            <a:chExt cx="3546900" cy="3482836"/>
          </a:xfrm>
        </p:grpSpPr>
        <p:sp>
          <p:nvSpPr>
            <p:cNvPr id="128" name="Google Shape;128;p24"/>
            <p:cNvSpPr/>
            <p:nvPr/>
          </p:nvSpPr>
          <p:spPr>
            <a:xfrm>
              <a:off x="0" y="1189989"/>
              <a:ext cx="3546900" cy="6690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Input Data</a:t>
              </a:r>
              <a:endParaRPr>
                <a:solidFill>
                  <a:srgbClr val="FFFFFF"/>
                </a:solidFill>
                <a:latin typeface="Roboto"/>
                <a:ea typeface="Roboto"/>
                <a:cs typeface="Roboto"/>
                <a:sym typeface="Roboto"/>
              </a:endParaRPr>
            </a:p>
          </p:txBody>
        </p:sp>
        <p:sp>
          <p:nvSpPr>
            <p:cNvPr id="129" name="Google Shape;129;p24"/>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Collect and preprocess the data, ensuring features are properly scaled and relevant for the classification task.</a:t>
              </a:r>
              <a:endParaRPr sz="1200">
                <a:latin typeface="Roboto"/>
                <a:ea typeface="Roboto"/>
                <a:cs typeface="Roboto"/>
                <a:sym typeface="Roboto"/>
              </a:endParaRPr>
            </a:p>
          </p:txBody>
        </p:sp>
      </p:grpSp>
      <p:grpSp>
        <p:nvGrpSpPr>
          <p:cNvPr id="130" name="Google Shape;130;p24"/>
          <p:cNvGrpSpPr/>
          <p:nvPr/>
        </p:nvGrpSpPr>
        <p:grpSpPr>
          <a:xfrm>
            <a:off x="2944204" y="1189775"/>
            <a:ext cx="3305700" cy="3483050"/>
            <a:chOff x="2944204" y="1189775"/>
            <a:chExt cx="3305700" cy="3483050"/>
          </a:xfrm>
        </p:grpSpPr>
        <p:sp>
          <p:nvSpPr>
            <p:cNvPr id="131" name="Google Shape;131;p24"/>
            <p:cNvSpPr/>
            <p:nvPr/>
          </p:nvSpPr>
          <p:spPr>
            <a:xfrm>
              <a:off x="2944204" y="1189775"/>
              <a:ext cx="3305700" cy="669000"/>
            </a:xfrm>
            <a:prstGeom prst="chevron">
              <a:avLst>
                <a:gd name="adj" fmla="val 50000"/>
              </a:avLst>
            </a:prstGeom>
            <a:solidFill>
              <a:srgbClr val="B02B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Define the Hyperplane</a:t>
              </a:r>
              <a:endParaRPr>
                <a:solidFill>
                  <a:srgbClr val="FFFFFF"/>
                </a:solidFill>
                <a:latin typeface="Roboto"/>
                <a:ea typeface="Roboto"/>
                <a:cs typeface="Roboto"/>
                <a:sym typeface="Roboto"/>
              </a:endParaRPr>
            </a:p>
          </p:txBody>
        </p:sp>
        <p:sp>
          <p:nvSpPr>
            <p:cNvPr id="132" name="Google Shape;132;p24"/>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SVM identifies the optimal hyperplane by maximizing the margin between classes.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Support vectors (the closest data points) help determine the position and orientation of this hyperplane.</a:t>
              </a:r>
              <a:endParaRPr sz="1200">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1999050"/>
            <a:ext cx="331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20"/>
              <a:t>SVM Training Loop</a:t>
            </a:r>
            <a:endParaRPr sz="3820"/>
          </a:p>
        </p:txBody>
      </p:sp>
      <p:pic>
        <p:nvPicPr>
          <p:cNvPr id="138" name="Google Shape;138;p25"/>
          <p:cNvPicPr preferRelativeResize="0"/>
          <p:nvPr/>
        </p:nvPicPr>
        <p:blipFill>
          <a:blip r:embed="rId3">
            <a:alphaModFix/>
          </a:blip>
          <a:stretch>
            <a:fillRect/>
          </a:stretch>
        </p:blipFill>
        <p:spPr>
          <a:xfrm>
            <a:off x="3779400" y="152400"/>
            <a:ext cx="4827341"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20"/>
              <a:t>Case Study</a:t>
            </a:r>
            <a:endParaRPr sz="3820"/>
          </a:p>
        </p:txBody>
      </p:sp>
      <p:pic>
        <p:nvPicPr>
          <p:cNvPr id="144" name="Google Shape;144;p26"/>
          <p:cNvPicPr preferRelativeResize="0"/>
          <p:nvPr/>
        </p:nvPicPr>
        <p:blipFill>
          <a:blip r:embed="rId3">
            <a:alphaModFix/>
          </a:blip>
          <a:stretch>
            <a:fillRect/>
          </a:stretch>
        </p:blipFill>
        <p:spPr>
          <a:xfrm>
            <a:off x="4219575" y="63200"/>
            <a:ext cx="4237626" cy="5017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Termination Conditions</a:t>
            </a:r>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In SVM training, termination conditions define when the model has learned enough and can stop optimizing. These conditions ensure the model reaches a reliable solution without overdoing it. Conditions include:</a:t>
            </a:r>
            <a:endParaRPr/>
          </a:p>
          <a:p>
            <a:pPr marL="457200" lvl="0" indent="-317500" algn="l" rtl="0">
              <a:spcBef>
                <a:spcPts val="1200"/>
              </a:spcBef>
              <a:spcAft>
                <a:spcPts val="0"/>
              </a:spcAft>
              <a:buClr>
                <a:schemeClr val="dk2"/>
              </a:buClr>
              <a:buSzPts val="1400"/>
              <a:buAutoNum type="arabicPeriod"/>
            </a:pPr>
            <a:r>
              <a:rPr lang="en" sz="1400" b="1"/>
              <a:t>Convergence Tolerance</a:t>
            </a:r>
            <a:endParaRPr sz="1400" b="1"/>
          </a:p>
          <a:p>
            <a:pPr marL="914400" lvl="1" indent="-317500" algn="l" rtl="0">
              <a:spcBef>
                <a:spcPts val="0"/>
              </a:spcBef>
              <a:spcAft>
                <a:spcPts val="0"/>
              </a:spcAft>
              <a:buClr>
                <a:schemeClr val="dk2"/>
              </a:buClr>
              <a:buSzPts val="1400"/>
              <a:buChar char="○"/>
            </a:pPr>
            <a:r>
              <a:rPr lang="en"/>
              <a:t>Stops training when improvements between steps become very small, indicating the model is close to optimal.</a:t>
            </a:r>
            <a:endParaRPr/>
          </a:p>
          <a:p>
            <a:pPr marL="457200" lvl="0" indent="-317500" algn="l" rtl="0">
              <a:spcBef>
                <a:spcPts val="0"/>
              </a:spcBef>
              <a:spcAft>
                <a:spcPts val="0"/>
              </a:spcAft>
              <a:buClr>
                <a:schemeClr val="dk2"/>
              </a:buClr>
              <a:buSzPts val="1400"/>
              <a:buAutoNum type="arabicPeriod"/>
            </a:pPr>
            <a:r>
              <a:rPr lang="en" sz="1400" b="1"/>
              <a:t>Maximum Iterations</a:t>
            </a:r>
            <a:endParaRPr sz="1400" b="1"/>
          </a:p>
          <a:p>
            <a:pPr marL="914400" lvl="1" indent="-317500" algn="l" rtl="0">
              <a:spcBef>
                <a:spcPts val="0"/>
              </a:spcBef>
              <a:spcAft>
                <a:spcPts val="0"/>
              </a:spcAft>
              <a:buClr>
                <a:schemeClr val="dk2"/>
              </a:buClr>
              <a:buSzPts val="1400"/>
              <a:buChar char="○"/>
            </a:pPr>
            <a:r>
              <a:rPr lang="en"/>
              <a:t>Sets an upper limit on the number of training cycles to avoid endless loops, especially with complex data.</a:t>
            </a:r>
            <a:endParaRPr/>
          </a:p>
          <a:p>
            <a:pPr marL="457200" lvl="0" indent="-317500" algn="l" rtl="0">
              <a:spcBef>
                <a:spcPts val="0"/>
              </a:spcBef>
              <a:spcAft>
                <a:spcPts val="0"/>
              </a:spcAft>
              <a:buClr>
                <a:schemeClr val="dk2"/>
              </a:buClr>
              <a:buSzPts val="1400"/>
              <a:buAutoNum type="arabicPeriod"/>
            </a:pPr>
            <a:r>
              <a:rPr lang="en" sz="1400" b="1"/>
              <a:t>Stabilized Support Vectors</a:t>
            </a:r>
            <a:endParaRPr sz="1400" b="1"/>
          </a:p>
          <a:p>
            <a:pPr marL="914400" lvl="1" indent="-317500" algn="l" rtl="0">
              <a:spcBef>
                <a:spcPts val="0"/>
              </a:spcBef>
              <a:spcAft>
                <a:spcPts val="0"/>
              </a:spcAft>
              <a:buClr>
                <a:schemeClr val="dk2"/>
              </a:buClr>
              <a:buSzPts val="1400"/>
              <a:buChar char="○"/>
            </a:pPr>
            <a:r>
              <a:rPr lang="en"/>
              <a:t>Training stops if the support vectors (key data points defining the boundary) no longer change, signaling a stable solution.</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Convergence</a:t>
            </a:r>
            <a:endParaRPr/>
          </a:p>
        </p:txBody>
      </p:sp>
      <p:pic>
        <p:nvPicPr>
          <p:cNvPr id="156" name="Google Shape;156;p28"/>
          <p:cNvPicPr preferRelativeResize="0"/>
          <p:nvPr/>
        </p:nvPicPr>
        <p:blipFill>
          <a:blip r:embed="rId3">
            <a:alphaModFix/>
          </a:blip>
          <a:stretch>
            <a:fillRect/>
          </a:stretch>
        </p:blipFill>
        <p:spPr>
          <a:xfrm>
            <a:off x="152400" y="1234500"/>
            <a:ext cx="5624874" cy="3048001"/>
          </a:xfrm>
          <a:prstGeom prst="rect">
            <a:avLst/>
          </a:prstGeom>
          <a:noFill/>
          <a:ln>
            <a:noFill/>
          </a:ln>
        </p:spPr>
      </p:pic>
      <p:pic>
        <p:nvPicPr>
          <p:cNvPr id="157" name="Google Shape;157;p28"/>
          <p:cNvPicPr preferRelativeResize="0"/>
          <p:nvPr/>
        </p:nvPicPr>
        <p:blipFill>
          <a:blip r:embed="rId4">
            <a:alphaModFix/>
          </a:blip>
          <a:stretch>
            <a:fillRect/>
          </a:stretch>
        </p:blipFill>
        <p:spPr>
          <a:xfrm>
            <a:off x="5284400" y="2084725"/>
            <a:ext cx="3669100" cy="191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Modeling Techniques: Hyperparameter Tuning</a:t>
            </a:r>
            <a:endParaRPr/>
          </a:p>
        </p:txBody>
      </p:sp>
      <p:sp>
        <p:nvSpPr>
          <p:cNvPr id="163" name="Google Shape;16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Hyperparameter tuning helps adjust SVM’s settings to find the right balance between accuracy and generalization. Proper tuning can prevent overfitting (too specific) or underfitting (too simple). The goal is to optimize the model for the best performance on new data.</a:t>
            </a:r>
            <a:endParaRPr/>
          </a:p>
          <a:p>
            <a:pPr marL="0" lvl="0" indent="0" algn="l" rtl="0">
              <a:spcBef>
                <a:spcPts val="1200"/>
              </a:spcBef>
              <a:spcAft>
                <a:spcPts val="0"/>
              </a:spcAft>
              <a:buClr>
                <a:schemeClr val="dk1"/>
              </a:buClr>
              <a:buSzPts val="1100"/>
              <a:buFont typeface="Arial"/>
              <a:buNone/>
            </a:pPr>
            <a:r>
              <a:rPr lang="en"/>
              <a:t>The main SVM model hyperparameters are</a:t>
            </a:r>
            <a:endParaRPr/>
          </a:p>
          <a:p>
            <a:pPr marL="457200" lvl="0" indent="-342900" algn="l" rtl="0">
              <a:spcBef>
                <a:spcPts val="1200"/>
              </a:spcBef>
              <a:spcAft>
                <a:spcPts val="0"/>
              </a:spcAft>
              <a:buSzPts val="1800"/>
              <a:buChar char="●"/>
            </a:pPr>
            <a:r>
              <a:rPr lang="en"/>
              <a:t>C Parameter</a:t>
            </a:r>
            <a:endParaRPr/>
          </a:p>
          <a:p>
            <a:pPr marL="457200" lvl="0" indent="-342900" algn="l" rtl="0">
              <a:spcBef>
                <a:spcPts val="0"/>
              </a:spcBef>
              <a:spcAft>
                <a:spcPts val="0"/>
              </a:spcAft>
              <a:buSzPts val="1800"/>
              <a:buChar char="●"/>
            </a:pPr>
            <a:r>
              <a:rPr lang="en"/>
              <a:t>Gamma (for non-linear kernels)</a:t>
            </a:r>
            <a:endParaRPr/>
          </a:p>
          <a:p>
            <a:pPr marL="457200" lvl="0" indent="-342900" algn="l" rtl="0">
              <a:spcBef>
                <a:spcPts val="0"/>
              </a:spcBef>
              <a:spcAft>
                <a:spcPts val="0"/>
              </a:spcAft>
              <a:buSzPts val="1800"/>
              <a:buChar char="●"/>
            </a:pPr>
            <a:r>
              <a:rPr lang="en"/>
              <a:t>Kernel Type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464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 Parameter</a:t>
            </a:r>
            <a:endParaRPr/>
          </a:p>
        </p:txBody>
      </p:sp>
      <p:sp>
        <p:nvSpPr>
          <p:cNvPr id="169" name="Google Shape;16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C is a regularization parameter that controls the trade-off between maximizing the margin and minimizing misclassification errors.</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pic>
        <p:nvPicPr>
          <p:cNvPr id="170" name="Google Shape;170;p30"/>
          <p:cNvPicPr preferRelativeResize="0"/>
          <p:nvPr/>
        </p:nvPicPr>
        <p:blipFill>
          <a:blip r:embed="rId3">
            <a:alphaModFix/>
          </a:blip>
          <a:stretch>
            <a:fillRect/>
          </a:stretch>
        </p:blipFill>
        <p:spPr>
          <a:xfrm>
            <a:off x="459554" y="1994021"/>
            <a:ext cx="8224892" cy="314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mt="18000"/>
          </a:blip>
          <a:stretch>
            <a:fillRect/>
          </a:stretch>
        </p:blipFill>
        <p:spPr>
          <a:xfrm>
            <a:off x="4977334" y="535275"/>
            <a:ext cx="4166665" cy="4608225"/>
          </a:xfrm>
          <a:prstGeom prst="rect">
            <a:avLst/>
          </a:prstGeom>
          <a:noFill/>
          <a:ln>
            <a:noFill/>
          </a:ln>
        </p:spPr>
      </p:pic>
      <p:sp>
        <p:nvSpPr>
          <p:cNvPr id="61" name="Google Shape;61;p14"/>
          <p:cNvSpPr txBox="1">
            <a:spLocks noGrp="1"/>
          </p:cNvSpPr>
          <p:nvPr>
            <p:ph type="title"/>
          </p:nvPr>
        </p:nvSpPr>
        <p:spPr>
          <a:xfrm>
            <a:off x="311700" y="384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SVM?</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b="1" dirty="0"/>
              <a:t>Definition: </a:t>
            </a:r>
            <a:r>
              <a:rPr lang="en" dirty="0"/>
              <a:t>Support Vector Machine (SVM) is a powerful classifier in machine learning that finds the best boundary between different groups, or classes, of data.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Overfitting and Underfitting</a:t>
            </a: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7" name="Google Shape;177;p31"/>
          <p:cNvPicPr preferRelativeResize="0"/>
          <p:nvPr/>
        </p:nvPicPr>
        <p:blipFill>
          <a:blip r:embed="rId3">
            <a:alphaModFix/>
          </a:blip>
          <a:stretch>
            <a:fillRect/>
          </a:stretch>
        </p:blipFill>
        <p:spPr>
          <a:xfrm>
            <a:off x="0" y="1152480"/>
            <a:ext cx="9144000" cy="37490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Gamma Parameter</a:t>
            </a:r>
            <a:endParaRPr/>
          </a:p>
        </p:txBody>
      </p:sp>
      <p:sp>
        <p:nvSpPr>
          <p:cNvPr id="183" name="Google Shape;183;p3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Gamma is a parameter for non-linear SVMs (e.g., RBF and polynomial kernels) that controls the influence of individual training examples.</a:t>
            </a:r>
            <a:endParaRPr/>
          </a:p>
          <a:p>
            <a:pPr marL="0" lvl="0" indent="0" algn="l" rtl="0">
              <a:spcBef>
                <a:spcPts val="1200"/>
              </a:spcBef>
              <a:spcAft>
                <a:spcPts val="1200"/>
              </a:spcAft>
              <a:buNone/>
            </a:pPr>
            <a:r>
              <a:rPr lang="en"/>
              <a:t>    	 Low Gamma			  	  Regular Gamma				High Gamma</a:t>
            </a:r>
            <a:endParaRPr/>
          </a:p>
        </p:txBody>
      </p:sp>
      <p:pic>
        <p:nvPicPr>
          <p:cNvPr id="184" name="Google Shape;184;p32"/>
          <p:cNvPicPr preferRelativeResize="0"/>
          <p:nvPr/>
        </p:nvPicPr>
        <p:blipFill rotWithShape="1">
          <a:blip r:embed="rId3">
            <a:alphaModFix/>
          </a:blip>
          <a:srcRect t="29720"/>
          <a:stretch/>
        </p:blipFill>
        <p:spPr>
          <a:xfrm>
            <a:off x="-189325" y="2399625"/>
            <a:ext cx="9695202" cy="274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Kernel Parameter</a:t>
            </a:r>
            <a:endParaRPr/>
          </a:p>
        </p:txBody>
      </p:sp>
      <p:pic>
        <p:nvPicPr>
          <p:cNvPr id="190" name="Google Shape;190;p33"/>
          <p:cNvPicPr preferRelativeResize="0"/>
          <p:nvPr/>
        </p:nvPicPr>
        <p:blipFill>
          <a:blip r:embed="rId3">
            <a:alphaModFix/>
          </a:blip>
          <a:stretch>
            <a:fillRect/>
          </a:stretch>
        </p:blipFill>
        <p:spPr>
          <a:xfrm>
            <a:off x="1622063" y="1017725"/>
            <a:ext cx="5899875" cy="412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Impact of Hypertuning</a:t>
            </a:r>
            <a:endParaRPr/>
          </a:p>
        </p:txBody>
      </p:sp>
      <p:pic>
        <p:nvPicPr>
          <p:cNvPr id="196" name="Google Shape;196;p34"/>
          <p:cNvPicPr preferRelativeResize="0"/>
          <p:nvPr/>
        </p:nvPicPr>
        <p:blipFill>
          <a:blip r:embed="rId3">
            <a:alphaModFix/>
          </a:blip>
          <a:stretch>
            <a:fillRect/>
          </a:stretch>
        </p:blipFill>
        <p:spPr>
          <a:xfrm>
            <a:off x="1408212" y="1017725"/>
            <a:ext cx="6327576" cy="4091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Binary vs Multiclass SVM</a:t>
            </a:r>
            <a:endParaRPr/>
          </a:p>
        </p:txBody>
      </p:sp>
      <p:sp>
        <p:nvSpPr>
          <p:cNvPr id="202" name="Google Shape;20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Clr>
                <a:schemeClr val="dk1"/>
              </a:buClr>
              <a:buSzPct val="61111"/>
              <a:buFont typeface="Arial"/>
              <a:buNone/>
            </a:pPr>
            <a:r>
              <a:rPr lang="en" b="1"/>
              <a:t>Binary SVM</a:t>
            </a:r>
            <a:r>
              <a:rPr lang="en"/>
              <a:t> classifies data into two categories by finding the optimal boundary between them. </a:t>
            </a:r>
            <a:r>
              <a:rPr lang="en" b="1"/>
              <a:t>Multiclass SVM </a:t>
            </a:r>
            <a:r>
              <a:rPr lang="en"/>
              <a:t>extends this to multiple categories by combining several binary classifiers, using either one-vs-one or one-vs-rest approaches. This allows SVM to handle more complex classification tasks beyond two classes.</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pic>
        <p:nvPicPr>
          <p:cNvPr id="203" name="Google Shape;203;p35"/>
          <p:cNvPicPr preferRelativeResize="0"/>
          <p:nvPr/>
        </p:nvPicPr>
        <p:blipFill>
          <a:blip r:embed="rId3">
            <a:alphaModFix/>
          </a:blip>
          <a:stretch>
            <a:fillRect/>
          </a:stretch>
        </p:blipFill>
        <p:spPr>
          <a:xfrm>
            <a:off x="2970600" y="2212650"/>
            <a:ext cx="2930850" cy="2930850"/>
          </a:xfrm>
          <a:prstGeom prst="rect">
            <a:avLst/>
          </a:prstGeom>
          <a:noFill/>
          <a:ln>
            <a:noFill/>
          </a:ln>
        </p:spPr>
      </p:pic>
      <p:pic>
        <p:nvPicPr>
          <p:cNvPr id="204" name="Google Shape;204;p35"/>
          <p:cNvPicPr preferRelativeResize="0"/>
          <p:nvPr/>
        </p:nvPicPr>
        <p:blipFill>
          <a:blip r:embed="rId4">
            <a:alphaModFix/>
          </a:blip>
          <a:stretch>
            <a:fillRect/>
          </a:stretch>
        </p:blipFill>
        <p:spPr>
          <a:xfrm>
            <a:off x="5901450" y="2212650"/>
            <a:ext cx="3061850" cy="3061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Multiclass SVM Techniques: One vs Rest (OVR)</a:t>
            </a:r>
            <a:endParaRPr/>
          </a:p>
        </p:txBody>
      </p:sp>
      <p:pic>
        <p:nvPicPr>
          <p:cNvPr id="210" name="Google Shape;210;p36"/>
          <p:cNvPicPr preferRelativeResize="0"/>
          <p:nvPr/>
        </p:nvPicPr>
        <p:blipFill>
          <a:blip r:embed="rId3">
            <a:alphaModFix/>
          </a:blip>
          <a:stretch>
            <a:fillRect/>
          </a:stretch>
        </p:blipFill>
        <p:spPr>
          <a:xfrm>
            <a:off x="1957125" y="1086575"/>
            <a:ext cx="5590242"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Multiclass SVM Techniques: One vs One (OVO)</a:t>
            </a:r>
            <a:endParaRPr/>
          </a:p>
        </p:txBody>
      </p:sp>
      <p:pic>
        <p:nvPicPr>
          <p:cNvPr id="216" name="Google Shape;216;p37"/>
          <p:cNvPicPr preferRelativeResize="0"/>
          <p:nvPr/>
        </p:nvPicPr>
        <p:blipFill>
          <a:blip r:embed="rId3">
            <a:alphaModFix/>
          </a:blip>
          <a:stretch>
            <a:fillRect/>
          </a:stretch>
        </p:blipFill>
        <p:spPr>
          <a:xfrm>
            <a:off x="1842738" y="1186850"/>
            <a:ext cx="5458537" cy="3820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Multiclass SVM Techniques: Comparison</a:t>
            </a:r>
            <a:endParaRPr/>
          </a:p>
        </p:txBody>
      </p:sp>
      <p:pic>
        <p:nvPicPr>
          <p:cNvPr id="222" name="Google Shape;222;p38"/>
          <p:cNvPicPr preferRelativeResize="0"/>
          <p:nvPr/>
        </p:nvPicPr>
        <p:blipFill>
          <a:blip r:embed="rId3">
            <a:alphaModFix/>
          </a:blip>
          <a:stretch>
            <a:fillRect/>
          </a:stretch>
        </p:blipFill>
        <p:spPr>
          <a:xfrm>
            <a:off x="2090800" y="1170125"/>
            <a:ext cx="5609517"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Applications of SVM</a:t>
            </a:r>
            <a:endParaRPr/>
          </a:p>
        </p:txBody>
      </p:sp>
      <p:pic>
        <p:nvPicPr>
          <p:cNvPr id="228" name="Google Shape;228;p39"/>
          <p:cNvPicPr preferRelativeResize="0"/>
          <p:nvPr/>
        </p:nvPicPr>
        <p:blipFill rotWithShape="1">
          <a:blip r:embed="rId3">
            <a:alphaModFix/>
          </a:blip>
          <a:srcRect t="17546"/>
          <a:stretch/>
        </p:blipFill>
        <p:spPr>
          <a:xfrm>
            <a:off x="460575" y="1172075"/>
            <a:ext cx="8022300" cy="3720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 and Disadvantages</a:t>
            </a:r>
            <a:endParaRPr/>
          </a:p>
        </p:txBody>
      </p:sp>
      <p:pic>
        <p:nvPicPr>
          <p:cNvPr id="234" name="Google Shape;234;p40"/>
          <p:cNvPicPr preferRelativeResize="0"/>
          <p:nvPr/>
        </p:nvPicPr>
        <p:blipFill rotWithShape="1">
          <a:blip r:embed="rId3">
            <a:alphaModFix/>
          </a:blip>
          <a:srcRect t="32016" b="8505"/>
          <a:stretch/>
        </p:blipFill>
        <p:spPr>
          <a:xfrm>
            <a:off x="1224400" y="1218250"/>
            <a:ext cx="6480200" cy="385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mt="18000"/>
          </a:blip>
          <a:stretch>
            <a:fillRect/>
          </a:stretch>
        </p:blipFill>
        <p:spPr>
          <a:xfrm>
            <a:off x="4977334" y="535275"/>
            <a:ext cx="4166665" cy="4608225"/>
          </a:xfrm>
          <a:prstGeom prst="rect">
            <a:avLst/>
          </a:prstGeom>
          <a:noFill/>
          <a:ln>
            <a:noFill/>
          </a:ln>
        </p:spPr>
      </p:pic>
      <p:sp>
        <p:nvSpPr>
          <p:cNvPr id="61" name="Google Shape;61;p14"/>
          <p:cNvSpPr txBox="1">
            <a:spLocks noGrp="1"/>
          </p:cNvSpPr>
          <p:nvPr>
            <p:ph type="title"/>
          </p:nvPr>
        </p:nvSpPr>
        <p:spPr>
          <a:xfrm>
            <a:off x="311700" y="384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SVM?</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nSpc>
                <a:spcPct val="114999"/>
              </a:lnSpc>
              <a:spcBef>
                <a:spcPts val="1200"/>
              </a:spcBef>
            </a:pPr>
            <a:r>
              <a:rPr lang="en" dirty="0"/>
              <a:t>Imagine you’re running a movie theater, and you need to set an age cutoff line between adult and child tickets. You want this line to be as clear as possible, with a “buffer” zone on either side, so it’s obvious who qualifies as a child and who qualifies as an adult.</a:t>
            </a:r>
            <a:endParaRPr lang="en-US" dirty="0">
              <a:solidFill>
                <a:srgbClr val="000000"/>
              </a:solidFill>
            </a:endParaRPr>
          </a:p>
          <a:p>
            <a:pPr>
              <a:lnSpc>
                <a:spcPct val="114999"/>
              </a:lnSpc>
              <a:spcBef>
                <a:spcPts val="1200"/>
              </a:spcBef>
              <a:spcAft>
                <a:spcPts val="1200"/>
              </a:spcAft>
            </a:pPr>
            <a:r>
              <a:rPr lang="en" dirty="0"/>
              <a:t>SVM works similarly. It finds the </a:t>
            </a:r>
            <a:r>
              <a:rPr lang="en" b="1" dirty="0"/>
              <a:t>“cutoff line”</a:t>
            </a:r>
            <a:r>
              <a:rPr lang="en" dirty="0"/>
              <a:t> (or hyperplane) that best separates two groups of data, creating the widest possible margin between them. The data points closest to this margin are called support vectors, and they help determine exactly where that boundary should be.</a:t>
            </a:r>
            <a:endParaRPr lang="en-US" dirty="0">
              <a:solidFill>
                <a:srgbClr val="000000"/>
              </a:solidFill>
            </a:endParaRPr>
          </a:p>
          <a:p>
            <a:pPr marL="457200" lvl="0" indent="-342900" algn="l">
              <a:lnSpc>
                <a:spcPct val="114999"/>
              </a:lnSpc>
              <a:spcBef>
                <a:spcPts val="1200"/>
              </a:spcBef>
              <a:spcAft>
                <a:spcPts val="0"/>
              </a:spcAft>
              <a:buSzPts val="1800"/>
              <a:buChar char="●"/>
            </a:pPr>
            <a:endParaRPr lang="en" dirty="0"/>
          </a:p>
        </p:txBody>
      </p:sp>
    </p:spTree>
    <p:extLst>
      <p:ext uri="{BB962C8B-B14F-4D97-AF65-F5344CB8AC3E}">
        <p14:creationId xmlns:p14="http://schemas.microsoft.com/office/powerpoint/2010/main" val="201407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descr="2-Minute crash course on Support Vector Machine, one of the simplest and most elegant  classification methods in Machine Learning. Unlike neural networks, SVMs can work with very small datasets and are not prone to overfitting.&#10;&#10;&#10;&#10;--------------------------&#10;&#10;This video would not have been possible without the help of Gökçe Dayanıklı." title="Support Vector Machine (SVM) in 2 minutes">
            <a:hlinkClick r:id="rId3"/>
          </p:cNvPr>
          <p:cNvPicPr preferRelativeResize="0"/>
          <p:nvPr/>
        </p:nvPicPr>
        <p:blipFill>
          <a:blip r:embed="rId4">
            <a:alphaModFix/>
          </a:blip>
          <a:stretch>
            <a:fillRect/>
          </a:stretch>
        </p:blipFill>
        <p:spPr>
          <a:xfrm>
            <a:off x="1262963" y="677063"/>
            <a:ext cx="6736675" cy="378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History of SVM</a:t>
            </a:r>
            <a:endParaRPr/>
          </a:p>
        </p:txBody>
      </p:sp>
      <p:pic>
        <p:nvPicPr>
          <p:cNvPr id="73" name="Google Shape;73;p16"/>
          <p:cNvPicPr preferRelativeResize="0"/>
          <p:nvPr/>
        </p:nvPicPr>
        <p:blipFill>
          <a:blip r:embed="rId3">
            <a:alphaModFix/>
          </a:blip>
          <a:stretch>
            <a:fillRect/>
          </a:stretch>
        </p:blipFill>
        <p:spPr>
          <a:xfrm>
            <a:off x="2847075" y="441763"/>
            <a:ext cx="6061425" cy="4546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Hyperplanes</a:t>
            </a:r>
            <a:endParaRPr/>
          </a:p>
        </p:txBody>
      </p:sp>
      <p:pic>
        <p:nvPicPr>
          <p:cNvPr id="79" name="Google Shape;79;p17"/>
          <p:cNvPicPr preferRelativeResize="0"/>
          <p:nvPr/>
        </p:nvPicPr>
        <p:blipFill>
          <a:blip r:embed="rId3">
            <a:alphaModFix/>
          </a:blip>
          <a:stretch>
            <a:fillRect/>
          </a:stretch>
        </p:blipFill>
        <p:spPr>
          <a:xfrm>
            <a:off x="885175" y="1017723"/>
            <a:ext cx="6940374" cy="3903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Support Vectors</a:t>
            </a:r>
            <a:endParaRPr/>
          </a:p>
        </p:txBody>
      </p:sp>
      <p:pic>
        <p:nvPicPr>
          <p:cNvPr id="85" name="Google Shape;85;p18"/>
          <p:cNvPicPr preferRelativeResize="0"/>
          <p:nvPr/>
        </p:nvPicPr>
        <p:blipFill>
          <a:blip r:embed="rId3">
            <a:alphaModFix/>
          </a:blip>
          <a:stretch>
            <a:fillRect/>
          </a:stretch>
        </p:blipFill>
        <p:spPr>
          <a:xfrm>
            <a:off x="1971963" y="1017725"/>
            <a:ext cx="5200077" cy="422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Margins</a:t>
            </a:r>
            <a:endParaRPr/>
          </a:p>
        </p:txBody>
      </p:sp>
      <p:pic>
        <p:nvPicPr>
          <p:cNvPr id="91" name="Google Shape;91;p19"/>
          <p:cNvPicPr preferRelativeResize="0"/>
          <p:nvPr/>
        </p:nvPicPr>
        <p:blipFill>
          <a:blip r:embed="rId3">
            <a:alphaModFix/>
          </a:blip>
          <a:stretch>
            <a:fillRect/>
          </a:stretch>
        </p:blipFill>
        <p:spPr>
          <a:xfrm>
            <a:off x="724045" y="1107950"/>
            <a:ext cx="7695919" cy="397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SVM Modeling</a:t>
            </a:r>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SVM Modeling is the process of applying the Support Vector Machine (SVM) algorithm to a specific classification problem. It goes beyond just understanding SVM as a tool; it involves tailoring the SVM to fit the unique characteristics of a dataset and problem. Two attributes of SVM that are determined for during SVM modeling are:</a:t>
            </a:r>
            <a:endParaRPr/>
          </a:p>
          <a:p>
            <a:pPr marL="457200" lvl="0" indent="-342900" algn="l" rtl="0">
              <a:spcBef>
                <a:spcPts val="1200"/>
              </a:spcBef>
              <a:spcAft>
                <a:spcPts val="0"/>
              </a:spcAft>
              <a:buSzPts val="1800"/>
              <a:buChar char="●"/>
            </a:pPr>
            <a:r>
              <a:rPr lang="en"/>
              <a:t>kernel type</a:t>
            </a:r>
            <a:endParaRPr/>
          </a:p>
          <a:p>
            <a:pPr marL="457200" lvl="0" indent="-342900" algn="l" rtl="0">
              <a:spcBef>
                <a:spcPts val="0"/>
              </a:spcBef>
              <a:spcAft>
                <a:spcPts val="0"/>
              </a:spcAft>
              <a:buSzPts val="1800"/>
              <a:buChar char="●"/>
            </a:pPr>
            <a:r>
              <a:rPr lang="en"/>
              <a:t>C parameter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c227ab5-b24e-40d7-91f7-af530394d32d" xsi:nil="true"/>
    <lcf76f155ced4ddcb4097134ff3c332f xmlns="5fe8d179-c128-4aa2-8180-b52edd57061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C5681A6E4CA943B3C802F027C0B587" ma:contentTypeVersion="12" ma:contentTypeDescription="Create a new document." ma:contentTypeScope="" ma:versionID="3a594240d147f9f1ff8775fb978d44e5">
  <xsd:schema xmlns:xsd="http://www.w3.org/2001/XMLSchema" xmlns:xs="http://www.w3.org/2001/XMLSchema" xmlns:p="http://schemas.microsoft.com/office/2006/metadata/properties" xmlns:ns2="5fe8d179-c128-4aa2-8180-b52edd57061b" xmlns:ns3="ec227ab5-b24e-40d7-91f7-af530394d32d" targetNamespace="http://schemas.microsoft.com/office/2006/metadata/properties" ma:root="true" ma:fieldsID="7c542761b661c22e7924c4b340f0941f" ns2:_="" ns3:_="">
    <xsd:import namespace="5fe8d179-c128-4aa2-8180-b52edd57061b"/>
    <xsd:import namespace="ec227ab5-b24e-40d7-91f7-af530394d32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8d179-c128-4aa2-8180-b52edd5706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597c87-0a2f-4bcb-98aa-a355c729041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c227ab5-b24e-40d7-91f7-af530394d32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826b0847-1787-49f4-ad62-30aa9c12ab3c}" ma:internalName="TaxCatchAll" ma:showField="CatchAllData" ma:web="ec227ab5-b24e-40d7-91f7-af530394d3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C4FF3C-6957-4CC0-BA53-4BFC1D029D84}">
  <ds:schemaRefs>
    <ds:schemaRef ds:uri="http://schemas.microsoft.com/office/2006/metadata/properties"/>
    <ds:schemaRef ds:uri="http://schemas.microsoft.com/office/infopath/2007/PartnerControls"/>
    <ds:schemaRef ds:uri="ec227ab5-b24e-40d7-91f7-af530394d32d"/>
    <ds:schemaRef ds:uri="5fe8d179-c128-4aa2-8180-b52edd57061b"/>
  </ds:schemaRefs>
</ds:datastoreItem>
</file>

<file path=customXml/itemProps2.xml><?xml version="1.0" encoding="utf-8"?>
<ds:datastoreItem xmlns:ds="http://schemas.openxmlformats.org/officeDocument/2006/customXml" ds:itemID="{D02F3F22-858F-42CE-A463-B53506B171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e8d179-c128-4aa2-8180-b52edd57061b"/>
    <ds:schemaRef ds:uri="ec227ab5-b24e-40d7-91f7-af530394d3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3125FF-229C-4215-AA26-C8DD807E10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810</Words>
  <Application>Microsoft Macintosh PowerPoint</Application>
  <PresentationFormat>On-screen Show (16:9)</PresentationFormat>
  <Paragraphs>69</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Roboto</vt:lpstr>
      <vt:lpstr>Simple Light</vt:lpstr>
      <vt:lpstr>SVM Modeling Techniques </vt:lpstr>
      <vt:lpstr>What is SVM?</vt:lpstr>
      <vt:lpstr>What is SVM?</vt:lpstr>
      <vt:lpstr>PowerPoint Presentation</vt:lpstr>
      <vt:lpstr>History of SVM</vt:lpstr>
      <vt:lpstr>SVM Hyperplanes</vt:lpstr>
      <vt:lpstr>SVM Support Vectors</vt:lpstr>
      <vt:lpstr>SVM Margins</vt:lpstr>
      <vt:lpstr>SVM Modeling</vt:lpstr>
      <vt:lpstr>Kernel Types: Linear Kernels</vt:lpstr>
      <vt:lpstr>Kernel Types: Radial Basis Function (RBF) Kernels</vt:lpstr>
      <vt:lpstr>Kernel Types: Polynomial Kernel </vt:lpstr>
      <vt:lpstr>SVM Model Training</vt:lpstr>
      <vt:lpstr>SVM Training Loop</vt:lpstr>
      <vt:lpstr>Case Study</vt:lpstr>
      <vt:lpstr>Termination Conditions</vt:lpstr>
      <vt:lpstr>Convergence</vt:lpstr>
      <vt:lpstr>SVM Modeling Techniques: Hyperparameter Tuning</vt:lpstr>
      <vt:lpstr>C Parameter</vt:lpstr>
      <vt:lpstr>Overfitting and Underfitting</vt:lpstr>
      <vt:lpstr>Gamma Parameter</vt:lpstr>
      <vt:lpstr>Kernel Parameter</vt:lpstr>
      <vt:lpstr>Impact of Hypertuning</vt:lpstr>
      <vt:lpstr>Binary vs Multiclass SVM</vt:lpstr>
      <vt:lpstr>Multiclass SVM Techniques: One vs Rest (OVR)</vt:lpstr>
      <vt:lpstr>Multiclass SVM Techniques: One vs One (OVO)</vt:lpstr>
      <vt:lpstr>Multiclass SVM Techniques: Comparison</vt:lpstr>
      <vt:lpstr>Applications of SVM</vt:lpstr>
      <vt:lpstr>Advantages and 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Imran Khan</cp:lastModifiedBy>
  <cp:revision>5</cp:revision>
  <dcterms:modified xsi:type="dcterms:W3CDTF">2024-11-12T20:51:59Z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0x010100AAC5681A6E4CA943B3C802F027C0B587</vt:lpwstr>
  </property>
  <property fmtid="{D5CDD505-2E9C-101B-9397-08002B2CF9AE}" pid="3" name="MediaServiceImageTags">
    <vt:lpwstr/>
  </property>
</Properties>
</file>